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Amatic SC" panose="020B0604020202020204" charset="-79"/>
      <p:regular r:id="rId15"/>
      <p:bold r:id="rId16"/>
    </p:embeddedFont>
    <p:embeddedFont>
      <p:font typeface="Caveat" panose="020B0604020202020204" charset="-18"/>
      <p:regular r:id="rId17"/>
      <p:bold r:id="rId18"/>
    </p:embeddedFont>
    <p:embeddedFont>
      <p:font typeface="Source Code Pr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7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27c287cd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27c287cd3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27c287cd3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27c287cd3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27c287cd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27c287cd3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27c287cd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27c287cd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27c287cd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27c287cd3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27c287cd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27c287cd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27c287cd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27c287cd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27c287cd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27c287cd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7c287cd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27c287cd3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7c287cd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27c287cd3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94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27c287cd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27c287cd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ece0a958-82f7-464a-94e2-3ab0da27acb5/assets/image/dionysiustheater_1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190/822/98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-sfera.hr/dodatni-digitalni-sadrzaji/ece0a958-82f7-464a-94e2-3ab0da27acb5/" TargetMode="External"/><Relationship Id="rId4" Type="http://schemas.openxmlformats.org/officeDocument/2006/relationships/hyperlink" Target="https://youtu.be/I6Wl4vyRqv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90ETwDml1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67790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600" dirty="0">
                <a:latin typeface="Caveat"/>
                <a:ea typeface="Caveat"/>
                <a:cs typeface="Caveat"/>
                <a:sym typeface="Caveat"/>
              </a:rPr>
              <a:t>GRČKA GRADITELJSKA DOSTIGNUĆA, KOMUNIKACIJE I PROMETNICE</a:t>
            </a:r>
            <a:endParaRPr sz="3600" dirty="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Osim hramova na Akropoli je bilo sagrađeno i </a:t>
            </a:r>
            <a:r>
              <a:rPr lang="hr" b="1" u="sng" dirty="0">
                <a:solidFill>
                  <a:srgbClr val="CC0000"/>
                </a:solidFill>
                <a:latin typeface="+mn-lt"/>
                <a:hlinkClick r:id="rId3"/>
              </a:rPr>
              <a:t>kazalište</a:t>
            </a:r>
            <a:r>
              <a:rPr lang="hr" dirty="0">
                <a:solidFill>
                  <a:srgbClr val="000000"/>
                </a:solidFill>
                <a:latin typeface="+mn-lt"/>
              </a:rPr>
              <a:t> posvećeno bogu Dionizu.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U udžbeniku na str. 161. prouči rekonstrukciju grčkog kazališta. 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 dirty="0">
                <a:solidFill>
                  <a:srgbClr val="000000"/>
                </a:solidFill>
                <a:latin typeface="+mn-lt"/>
              </a:rPr>
              <a:t>Razmisli (svoja razmišljanja napiši u bilježnicu)</a:t>
            </a:r>
            <a:endParaRPr b="1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- Zašto se kazališta grade na ovakav način?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-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I</a:t>
            </a:r>
            <a:r>
              <a:rPr lang="hr" dirty="0">
                <a:solidFill>
                  <a:srgbClr val="000000"/>
                </a:solidFill>
                <a:latin typeface="+mn-lt"/>
              </a:rPr>
              <a:t>maju li današnja kazališta ovakav izgled i dijelove?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n-lt"/>
              </a:rPr>
              <a:t>KOMUNIKACIJA I PROMETNICE</a:t>
            </a:r>
            <a:endParaRPr dirty="0">
              <a:latin typeface="+mn-lt"/>
            </a:endParaRPr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311700" y="140012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Pročitaj tekst u udžbeniku na str.162./163. i odgovori u bilježnicu: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r" dirty="0">
                <a:solidFill>
                  <a:srgbClr val="000000"/>
                </a:solidFill>
                <a:latin typeface="+mn-lt"/>
              </a:rPr>
              <a:t>Kakve su bile prometnice u staroj Grčkoj?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r" dirty="0">
                <a:solidFill>
                  <a:srgbClr val="000000"/>
                </a:solidFill>
                <a:latin typeface="+mn-lt"/>
              </a:rPr>
              <a:t>Kako se prevozio teret?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r" dirty="0">
                <a:solidFill>
                  <a:srgbClr val="000000"/>
                </a:solidFill>
                <a:latin typeface="+mn-lt"/>
              </a:rPr>
              <a:t>Je li grčki reljef i kako uvjetovao gradnju prometnica?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j-lt"/>
              </a:rPr>
              <a:t>NA KRAJU..</a:t>
            </a:r>
            <a:endParaRPr dirty="0">
              <a:latin typeface="+mj-lt"/>
            </a:endParaRPr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 dirty="0">
                <a:solidFill>
                  <a:schemeClr val="hlink"/>
                </a:solidFill>
                <a:hlinkClick r:id="rId3"/>
              </a:rPr>
              <a:t>KVIZ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u="sng" dirty="0">
                <a:solidFill>
                  <a:schemeClr val="hlink"/>
                </a:solidFill>
                <a:hlinkClick r:id="rId4"/>
              </a:rPr>
              <a:t>ZA RADOZNALCE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 i="1" dirty="0">
                <a:latin typeface="+mj-lt"/>
              </a:rPr>
              <a:t>Izvori za učenike:</a:t>
            </a:r>
            <a:endParaRPr b="1" i="1" dirty="0">
              <a:latin typeface="+mj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latin typeface="+mj-lt"/>
              </a:rPr>
              <a:t>S.Bančić,T.Matanić: </a:t>
            </a:r>
            <a:r>
              <a:rPr lang="hr" i="1" dirty="0">
                <a:latin typeface="+mj-lt"/>
              </a:rPr>
              <a:t>KLIO 5</a:t>
            </a:r>
            <a:r>
              <a:rPr lang="hr" dirty="0">
                <a:latin typeface="+mj-lt"/>
              </a:rPr>
              <a:t>, udžbenik povijesti u petom razredu osnovne škole, Š</a:t>
            </a:r>
            <a:r>
              <a:rPr lang="en-GB" dirty="0">
                <a:latin typeface="+mj-lt"/>
              </a:rPr>
              <a:t>k</a:t>
            </a:r>
            <a:r>
              <a:rPr lang="hr-HR" dirty="0" err="1">
                <a:latin typeface="+mj-lt"/>
              </a:rPr>
              <a:t>olska</a:t>
            </a:r>
            <a:r>
              <a:rPr lang="hr-HR">
                <a:latin typeface="+mj-lt"/>
              </a:rPr>
              <a:t> knjiga</a:t>
            </a:r>
            <a:r>
              <a:rPr lang="hr">
                <a:latin typeface="+mj-lt"/>
              </a:rPr>
              <a:t>, Zagreb, </a:t>
            </a:r>
            <a:r>
              <a:rPr lang="hr" dirty="0">
                <a:latin typeface="+mj-lt"/>
              </a:rPr>
              <a:t>2019.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u="sng" dirty="0">
                <a:solidFill>
                  <a:schemeClr val="hlink"/>
                </a:solidFill>
                <a:latin typeface="+mj-lt"/>
                <a:hlinkClick r:id="rId5"/>
              </a:rPr>
              <a:t>E-SFERA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n-lt"/>
              </a:rPr>
              <a:t>ISHODI</a:t>
            </a:r>
            <a:endParaRPr dirty="0">
              <a:latin typeface="+mn-lt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Nakon rada moći ćeš :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lvl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+mn-lt"/>
              </a:rPr>
              <a:t>objasniti pojam akropola i opisati ulogu akropole u životu Grka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hr" dirty="0">
                <a:solidFill>
                  <a:srgbClr val="000000"/>
                </a:solidFill>
                <a:latin typeface="+mn-lt"/>
              </a:rPr>
              <a:t>obrazložiti gradnju cesta i razvoj komunikacija u staroj Grčkoj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n-lt"/>
              </a:rPr>
              <a:t>PONOVIMO:</a:t>
            </a:r>
            <a:endParaRPr dirty="0">
              <a:latin typeface="+mn-lt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7239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Š</a:t>
            </a:r>
            <a:r>
              <a:rPr lang="hr" sz="2000" dirty="0">
                <a:solidFill>
                  <a:srgbClr val="000000"/>
                </a:solidFill>
                <a:latin typeface="+mn-lt"/>
              </a:rPr>
              <a:t>to je akropola?</a:t>
            </a:r>
            <a:endParaRPr sz="2000" dirty="0">
              <a:solidFill>
                <a:srgbClr val="000000"/>
              </a:solidFill>
              <a:latin typeface="+mn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Š</a:t>
            </a:r>
            <a:r>
              <a:rPr lang="hr" sz="2000" dirty="0">
                <a:solidFill>
                  <a:srgbClr val="000000"/>
                </a:solidFill>
                <a:latin typeface="+mn-lt"/>
              </a:rPr>
              <a:t>to je agora?</a:t>
            </a:r>
            <a:endParaRPr sz="2000" dirty="0">
              <a:solidFill>
                <a:srgbClr val="000000"/>
              </a:solidFill>
              <a:latin typeface="+mn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K</a:t>
            </a:r>
            <a:r>
              <a:rPr lang="hr" sz="2000" dirty="0">
                <a:solidFill>
                  <a:srgbClr val="000000"/>
                </a:solidFill>
                <a:latin typeface="+mn-lt"/>
              </a:rPr>
              <a:t>ako Grci prikazuju i štuju svoje bogove?</a:t>
            </a:r>
            <a:endParaRPr sz="2000" dirty="0">
              <a:solidFill>
                <a:srgbClr val="000000"/>
              </a:solidFill>
              <a:latin typeface="+mn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hr" sz="2000" dirty="0">
                <a:solidFill>
                  <a:srgbClr val="000000"/>
                </a:solidFill>
                <a:latin typeface="+mn-lt"/>
              </a:rPr>
              <a:t>Koji je grčki polis koristio novac iz zajedničke blagajne?</a:t>
            </a:r>
            <a:endParaRPr sz="20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+mn-lt"/>
              </a:rPr>
              <a:t>ODGOVORI</a:t>
            </a: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hr" sz="2000" dirty="0">
                <a:solidFill>
                  <a:srgbClr val="000000"/>
                </a:solidFill>
                <a:latin typeface="+mn-lt"/>
              </a:rPr>
              <a:t>Akropola je uzvišeni dio polisa. Na njemu se nalaze hramovi.</a:t>
            </a:r>
            <a:endParaRPr sz="2000" dirty="0">
              <a:solidFill>
                <a:srgbClr val="000000"/>
              </a:solidFill>
              <a:latin typeface="+mn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hr" sz="2000" dirty="0">
                <a:solidFill>
                  <a:srgbClr val="000000"/>
                </a:solidFill>
                <a:latin typeface="+mn-lt"/>
              </a:rPr>
              <a:t>Agora je središnji gradski trg. Na njemu se odvija politički život polisa.</a:t>
            </a:r>
            <a:endParaRPr sz="2000" dirty="0">
              <a:solidFill>
                <a:srgbClr val="000000"/>
              </a:solidFill>
              <a:latin typeface="+mn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hr" sz="2000" dirty="0">
                <a:solidFill>
                  <a:srgbClr val="000000"/>
                </a:solidFill>
                <a:latin typeface="+mn-lt"/>
              </a:rPr>
              <a:t>Grci svoje bogove prikazuju kao ljudska bića. Posvećuju im žrtve i grade im hramove.</a:t>
            </a:r>
            <a:endParaRPr sz="2000" dirty="0">
              <a:solidFill>
                <a:srgbClr val="000000"/>
              </a:solidFill>
              <a:latin typeface="+mn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hr" sz="2000" dirty="0">
                <a:solidFill>
                  <a:srgbClr val="000000"/>
                </a:solidFill>
                <a:latin typeface="+mn-lt"/>
              </a:rPr>
              <a:t>Atena je koristila novac iz zajedničke blagajne za obnovu nakon Grčko-perzijskih ratova.</a:t>
            </a:r>
            <a:endParaRPr sz="20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j-lt"/>
              </a:rPr>
              <a:t>Za današnji rad ti  je potrebno:</a:t>
            </a:r>
            <a:endParaRPr dirty="0">
              <a:latin typeface="+mj-lt"/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udžbenik, bilježnica, pribor(olovka,gumica, kemijska..)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U bilježnicu napiši naslov i današnji datum: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 dirty="0">
                <a:solidFill>
                  <a:srgbClr val="1155CC"/>
                </a:solidFill>
                <a:latin typeface="+mn-lt"/>
              </a:rPr>
              <a:t>GRČKA GRADITELJSKA DOSTIGNUĆA, KOMUNIKACIJE I PROMETNICE</a:t>
            </a:r>
            <a:endParaRPr b="1" dirty="0">
              <a:solidFill>
                <a:srgbClr val="1155CC"/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200" dirty="0">
                <a:latin typeface="+mn-lt"/>
              </a:rPr>
              <a:t>GRČKO GRADITELJSTVO – AKROPOLA</a:t>
            </a:r>
            <a:endParaRPr sz="3200" dirty="0">
              <a:latin typeface="+mn-lt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5. st. pr. Krista nakon Grčko-perzijskih ratova kreće obnova Atene.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Tadašnji vladar Periklo zaposlio je prijatelja i vrhunskog graditelja na izgradnji </a:t>
            </a:r>
            <a:r>
              <a:rPr lang="hr" u="sng" dirty="0">
                <a:solidFill>
                  <a:schemeClr val="hlink"/>
                </a:solidFill>
                <a:latin typeface="+mn-lt"/>
                <a:hlinkClick r:id="rId3"/>
              </a:rPr>
              <a:t>Akropole.</a:t>
            </a:r>
            <a:endParaRPr dirty="0"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 dirty="0">
                <a:solidFill>
                  <a:srgbClr val="1155CC"/>
                </a:solidFill>
                <a:latin typeface="+mn-lt"/>
              </a:rPr>
              <a:t>Fidija </a:t>
            </a:r>
            <a:r>
              <a:rPr lang="hr" dirty="0">
                <a:solidFill>
                  <a:srgbClr val="000000"/>
                </a:solidFill>
                <a:latin typeface="+mn-lt"/>
              </a:rPr>
              <a:t>je zaslužan za izgradnju nekoliko hramova, od kojih je najveći bio</a:t>
            </a:r>
            <a:r>
              <a:rPr lang="hr" b="1" dirty="0">
                <a:solidFill>
                  <a:srgbClr val="1155CC"/>
                </a:solidFill>
                <a:latin typeface="+mn-lt"/>
              </a:rPr>
              <a:t> Partenon – </a:t>
            </a:r>
            <a:r>
              <a:rPr lang="hr" dirty="0">
                <a:solidFill>
                  <a:srgbClr val="000000"/>
                </a:solidFill>
                <a:latin typeface="+mn-lt"/>
              </a:rPr>
              <a:t>sagrađen u čast božice Atene.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4C252A8C-B12A-49BE-A541-1A09D56B2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950" y="1426201"/>
            <a:ext cx="2441700" cy="2291097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12399F9B-4485-4640-9BED-739007ED0ED7}"/>
              </a:ext>
            </a:extLst>
          </p:cNvPr>
          <p:cNvSpPr/>
          <p:nvPr/>
        </p:nvSpPr>
        <p:spPr>
          <a:xfrm>
            <a:off x="682977" y="554269"/>
            <a:ext cx="830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600"/>
              </a:spcBef>
              <a:spcAft>
                <a:spcPts val="1600"/>
              </a:spcAft>
            </a:pPr>
            <a:r>
              <a:rPr lang="pl-PL" sz="2400" dirty="0"/>
              <a:t>Skeniraj kod pomoću aplikacije e-sfera i prošeći Akropolom.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n-lt"/>
              </a:rPr>
              <a:t>Napiši u bilježnicu</a:t>
            </a:r>
            <a:endParaRPr dirty="0">
              <a:latin typeface="+mn-lt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3937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5. st. pr. Krista izgradnja razrušene Atene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457200" lvl="0" indent="-34290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r" dirty="0">
                <a:solidFill>
                  <a:srgbClr val="000000"/>
                </a:solidFill>
                <a:latin typeface="+mn-lt"/>
              </a:rPr>
              <a:t>na obnovi je radio umjetnik Fidija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r" dirty="0">
                <a:solidFill>
                  <a:srgbClr val="000000"/>
                </a:solidFill>
                <a:latin typeface="+mn-lt"/>
              </a:rPr>
              <a:t>Akropola (Atena) – ima nekoliko hramova, najveći je Partenon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052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5274775" y="76825"/>
            <a:ext cx="3557400" cy="49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  <a:latin typeface="+mn-lt"/>
              </a:rPr>
              <a:t>Nakon što si pogledao/la filmove koji prikazuju rekonstrukciju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A</a:t>
            </a:r>
            <a:r>
              <a:rPr lang="hr" dirty="0">
                <a:solidFill>
                  <a:srgbClr val="000000"/>
                </a:solidFill>
                <a:latin typeface="+mn-lt"/>
              </a:rPr>
              <a:t>kropole, pogledaj današnju sliku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A</a:t>
            </a:r>
            <a:r>
              <a:rPr lang="hr" dirty="0">
                <a:solidFill>
                  <a:srgbClr val="000000"/>
                </a:solidFill>
                <a:latin typeface="+mn-lt"/>
              </a:rPr>
              <a:t>kropole, u bilježnicu napiši: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hr" dirty="0">
                <a:solidFill>
                  <a:srgbClr val="000000"/>
                </a:solidFill>
                <a:latin typeface="+mn-lt"/>
              </a:rPr>
              <a:t>Koje promjene su nastale u proteklom razdoblju i što misliš što je sve na to utjecalo?</a:t>
            </a:r>
            <a:endParaRPr dirty="0">
              <a:solidFill>
                <a:srgbClr val="000000"/>
              </a:solidFill>
              <a:latin typeface="+mn-lt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 dirty="0">
                <a:solidFill>
                  <a:srgbClr val="000000"/>
                </a:solidFill>
                <a:latin typeface="+mn-lt"/>
              </a:rPr>
              <a:t>K</a:t>
            </a:r>
            <a:r>
              <a:rPr lang="hr" dirty="0">
                <a:solidFill>
                  <a:srgbClr val="000000"/>
                </a:solidFill>
                <a:latin typeface="+mn-lt"/>
              </a:rPr>
              <a:t>oji hram dominira na slici?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4675"/>
            <a:ext cx="4965251" cy="458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426</Words>
  <Application>Microsoft Office PowerPoint</Application>
  <PresentationFormat>Prikaz na zaslonu (16:9)</PresentationFormat>
  <Paragraphs>49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Amatic SC</vt:lpstr>
      <vt:lpstr>Caveat</vt:lpstr>
      <vt:lpstr>Source Code Pro</vt:lpstr>
      <vt:lpstr>Beach Day</vt:lpstr>
      <vt:lpstr>GRČKA GRADITELJSKA DOSTIGNUĆA, KOMUNIKACIJE I PROMETNICE</vt:lpstr>
      <vt:lpstr>ISHODI</vt:lpstr>
      <vt:lpstr>PONOVIMO:</vt:lpstr>
      <vt:lpstr>ODGOVORI</vt:lpstr>
      <vt:lpstr>Za današnji rad ti  je potrebno:</vt:lpstr>
      <vt:lpstr>GRČKO GRADITELJSTVO – AKROPOLA</vt:lpstr>
      <vt:lpstr>PowerPoint prezentacija</vt:lpstr>
      <vt:lpstr>Napiši u bilježnicu</vt:lpstr>
      <vt:lpstr>PowerPoint prezentacija</vt:lpstr>
      <vt:lpstr>PowerPoint prezentacija</vt:lpstr>
      <vt:lpstr>KOMUNIKACIJA I PROMETNICE</vt:lpstr>
      <vt:lpstr>NA KRAJU..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GRČKA GRADITELJSKA DOSTIGNUĆA, KOMUNIKACIJE I PROMETNICE</dc:title>
  <cp:lastModifiedBy>Deniver Vukelić</cp:lastModifiedBy>
  <cp:revision>2</cp:revision>
  <dcterms:modified xsi:type="dcterms:W3CDTF">2020-04-01T12:02:26Z</dcterms:modified>
</cp:coreProperties>
</file>